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98" r:id="rId5"/>
    <p:sldId id="259" r:id="rId6"/>
    <p:sldId id="260" r:id="rId7"/>
    <p:sldId id="261" r:id="rId8"/>
    <p:sldId id="262" r:id="rId9"/>
    <p:sldId id="299" r:id="rId10"/>
    <p:sldId id="301" r:id="rId11"/>
    <p:sldId id="302" r:id="rId12"/>
    <p:sldId id="323" r:id="rId13"/>
    <p:sldId id="311" r:id="rId14"/>
    <p:sldId id="324" r:id="rId15"/>
    <p:sldId id="325" r:id="rId16"/>
    <p:sldId id="300" r:id="rId17"/>
    <p:sldId id="322" r:id="rId18"/>
    <p:sldId id="264" r:id="rId19"/>
    <p:sldId id="321" r:id="rId20"/>
    <p:sldId id="305" r:id="rId21"/>
    <p:sldId id="278" r:id="rId22"/>
    <p:sldId id="306" r:id="rId23"/>
    <p:sldId id="274" r:id="rId24"/>
    <p:sldId id="275" r:id="rId25"/>
    <p:sldId id="276" r:id="rId26"/>
    <p:sldId id="277" r:id="rId27"/>
    <p:sldId id="280" r:id="rId28"/>
    <p:sldId id="281" r:id="rId29"/>
    <p:sldId id="319" r:id="rId30"/>
    <p:sldId id="320" r:id="rId31"/>
    <p:sldId id="286" r:id="rId32"/>
    <p:sldId id="287" r:id="rId33"/>
    <p:sldId id="315" r:id="rId34"/>
    <p:sldId id="316" r:id="rId35"/>
    <p:sldId id="317" r:id="rId36"/>
    <p:sldId id="318" r:id="rId37"/>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1A97798A-9D64-43BF-BB3D-D0D4202FDA3B}" type="datetimeFigureOut">
              <a:rPr lang="ms-MY" smtClean="0"/>
              <a:pPr/>
              <a:t>27/10/2021</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6444579-F00B-4BFA-AA74-1EE666EB4DD1}" type="slidenum">
              <a:rPr lang="ms-MY" smtClean="0"/>
              <a:pPr/>
              <a:t>‹#›</a:t>
            </a:fld>
            <a:endParaRPr lang="ms-MY"/>
          </a:p>
        </p:txBody>
      </p:sp>
    </p:spTree>
    <p:extLst>
      <p:ext uri="{BB962C8B-B14F-4D97-AF65-F5344CB8AC3E}">
        <p14:creationId xmlns:p14="http://schemas.microsoft.com/office/powerpoint/2010/main" val="3782681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1A97798A-9D64-43BF-BB3D-D0D4202FDA3B}" type="datetimeFigureOut">
              <a:rPr lang="ms-MY" smtClean="0"/>
              <a:pPr/>
              <a:t>27/10/2021</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6444579-F00B-4BFA-AA74-1EE666EB4DD1}" type="slidenum">
              <a:rPr lang="ms-MY" smtClean="0"/>
              <a:pPr/>
              <a:t>‹#›</a:t>
            </a:fld>
            <a:endParaRPr lang="ms-MY"/>
          </a:p>
        </p:txBody>
      </p:sp>
    </p:spTree>
    <p:extLst>
      <p:ext uri="{BB962C8B-B14F-4D97-AF65-F5344CB8AC3E}">
        <p14:creationId xmlns:p14="http://schemas.microsoft.com/office/powerpoint/2010/main" val="599518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1A97798A-9D64-43BF-BB3D-D0D4202FDA3B}" type="datetimeFigureOut">
              <a:rPr lang="ms-MY" smtClean="0"/>
              <a:pPr/>
              <a:t>27/10/2021</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6444579-F00B-4BFA-AA74-1EE666EB4DD1}" type="slidenum">
              <a:rPr lang="ms-MY" smtClean="0"/>
              <a:pPr/>
              <a:t>‹#›</a:t>
            </a:fld>
            <a:endParaRPr lang="ms-MY"/>
          </a:p>
        </p:txBody>
      </p:sp>
    </p:spTree>
    <p:extLst>
      <p:ext uri="{BB962C8B-B14F-4D97-AF65-F5344CB8AC3E}">
        <p14:creationId xmlns:p14="http://schemas.microsoft.com/office/powerpoint/2010/main" val="211957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D5C2D-91E2-47C6-86C2-414CC49DC074}"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59F04-BF8D-442B-BCEE-D51F56FAD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831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D5C2D-91E2-47C6-86C2-414CC49DC074}"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59F04-BF8D-442B-BCEE-D51F56FAD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282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D5C2D-91E2-47C6-86C2-414CC49DC074}"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59F04-BF8D-442B-BCEE-D51F56FAD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95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D5C2D-91E2-47C6-86C2-414CC49DC074}" type="datetimeFigureOut">
              <a:rPr lang="en-US" smtClean="0">
                <a:solidFill>
                  <a:prstClr val="black">
                    <a:tint val="75000"/>
                  </a:prstClr>
                </a:solidFill>
              </a:rPr>
              <a:pPr/>
              <a:t>10/27/2021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59F04-BF8D-442B-BCEE-D51F56FAD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395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D5C2D-91E2-47C6-86C2-414CC49DC074}" type="datetimeFigureOut">
              <a:rPr lang="en-US" smtClean="0">
                <a:solidFill>
                  <a:prstClr val="black">
                    <a:tint val="75000"/>
                  </a:prstClr>
                </a:solidFill>
              </a:rPr>
              <a:pPr/>
              <a:t>10/27/2021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759F04-BF8D-442B-BCEE-D51F56FAD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754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D5C2D-91E2-47C6-86C2-414CC49DC074}" type="datetimeFigureOut">
              <a:rPr lang="en-US" smtClean="0">
                <a:solidFill>
                  <a:prstClr val="black">
                    <a:tint val="75000"/>
                  </a:prstClr>
                </a:solidFill>
              </a:rPr>
              <a:pPr/>
              <a:t>10/27/2021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759F04-BF8D-442B-BCEE-D51F56FAD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81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D5C2D-91E2-47C6-86C2-414CC49DC074}" type="datetimeFigureOut">
              <a:rPr lang="en-US" smtClean="0">
                <a:solidFill>
                  <a:prstClr val="black">
                    <a:tint val="75000"/>
                  </a:prstClr>
                </a:solidFill>
              </a:rPr>
              <a:pPr/>
              <a:t>10/27/2021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759F04-BF8D-442B-BCEE-D51F56FAD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95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D5C2D-91E2-47C6-86C2-414CC49DC074}" type="datetimeFigureOut">
              <a:rPr lang="en-US" smtClean="0">
                <a:solidFill>
                  <a:prstClr val="black">
                    <a:tint val="75000"/>
                  </a:prstClr>
                </a:solidFill>
              </a:rPr>
              <a:pPr/>
              <a:t>10/27/2021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59F04-BF8D-442B-BCEE-D51F56FAD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26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1A97798A-9D64-43BF-BB3D-D0D4202FDA3B}" type="datetimeFigureOut">
              <a:rPr lang="ms-MY" smtClean="0"/>
              <a:pPr/>
              <a:t>27/10/2021</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6444579-F00B-4BFA-AA74-1EE666EB4DD1}" type="slidenum">
              <a:rPr lang="ms-MY" smtClean="0"/>
              <a:pPr/>
              <a:t>‹#›</a:t>
            </a:fld>
            <a:endParaRPr lang="ms-MY"/>
          </a:p>
        </p:txBody>
      </p:sp>
    </p:spTree>
    <p:extLst>
      <p:ext uri="{BB962C8B-B14F-4D97-AF65-F5344CB8AC3E}">
        <p14:creationId xmlns:p14="http://schemas.microsoft.com/office/powerpoint/2010/main" val="3635538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D5C2D-91E2-47C6-86C2-414CC49DC074}" type="datetimeFigureOut">
              <a:rPr lang="en-US" smtClean="0">
                <a:solidFill>
                  <a:prstClr val="black">
                    <a:tint val="75000"/>
                  </a:prstClr>
                </a:solidFill>
              </a:rPr>
              <a:pPr/>
              <a:t>10/27/2021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59F04-BF8D-442B-BCEE-D51F56FAD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103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D5C2D-91E2-47C6-86C2-414CC49DC074}"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59F04-BF8D-442B-BCEE-D51F56FAD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274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D5C2D-91E2-47C6-86C2-414CC49DC074}"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59F04-BF8D-442B-BCEE-D51F56FAD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995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27/10/2021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54768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27/10/2021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10291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27/10/2021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24921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27/10/2021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64507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7C6545E-80C5-49B1-8C5A-35BECA499071}" type="datetimeFigureOut">
              <a:rPr lang="ms-MY" smtClean="0">
                <a:solidFill>
                  <a:prstClr val="black">
                    <a:tint val="75000"/>
                  </a:prstClr>
                </a:solidFill>
              </a:rPr>
              <a:pPr/>
              <a:t>27/10/2021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42840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7C6545E-80C5-49B1-8C5A-35BECA499071}" type="datetimeFigureOut">
              <a:rPr lang="ms-MY" smtClean="0">
                <a:solidFill>
                  <a:prstClr val="black">
                    <a:tint val="75000"/>
                  </a:prstClr>
                </a:solidFill>
              </a:rPr>
              <a:pPr/>
              <a:t>27/10/2021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4203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6545E-80C5-49B1-8C5A-35BECA499071}" type="datetimeFigureOut">
              <a:rPr lang="ms-MY" smtClean="0">
                <a:solidFill>
                  <a:prstClr val="black">
                    <a:tint val="75000"/>
                  </a:prstClr>
                </a:solidFill>
              </a:rPr>
              <a:pPr/>
              <a:t>27/10/2021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2931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97798A-9D64-43BF-BB3D-D0D4202FDA3B}" type="datetimeFigureOut">
              <a:rPr lang="ms-MY" smtClean="0"/>
              <a:pPr/>
              <a:t>27/10/2021</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6444579-F00B-4BFA-AA74-1EE666EB4DD1}" type="slidenum">
              <a:rPr lang="ms-MY" smtClean="0"/>
              <a:pPr/>
              <a:t>‹#›</a:t>
            </a:fld>
            <a:endParaRPr lang="ms-MY"/>
          </a:p>
        </p:txBody>
      </p:sp>
    </p:spTree>
    <p:extLst>
      <p:ext uri="{BB962C8B-B14F-4D97-AF65-F5344CB8AC3E}">
        <p14:creationId xmlns:p14="http://schemas.microsoft.com/office/powerpoint/2010/main" val="1800195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27/10/2021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61471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27/10/2021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3984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27/10/2021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38361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27/10/2021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06666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359FC-16AB-4D04-B803-62C1999AF171}"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416-EA4D-4D9D-B614-53B6956D99B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359FC-16AB-4D04-B803-62C1999AF171}"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416-EA4D-4D9D-B614-53B6956D99B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359FC-16AB-4D04-B803-62C1999AF171}"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416-EA4D-4D9D-B614-53B6956D99B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359FC-16AB-4D04-B803-62C1999AF171}" type="datetimeFigureOut">
              <a:rPr lang="en-US" smtClean="0">
                <a:solidFill>
                  <a:prstClr val="black">
                    <a:tint val="75000"/>
                  </a:prstClr>
                </a:solidFill>
              </a:rPr>
              <a:pPr/>
              <a:t>10/27/2021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C53416-EA4D-4D9D-B614-53B6956D99B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359FC-16AB-4D04-B803-62C1999AF171}" type="datetimeFigureOut">
              <a:rPr lang="en-US" smtClean="0">
                <a:solidFill>
                  <a:prstClr val="black">
                    <a:tint val="75000"/>
                  </a:prstClr>
                </a:solidFill>
              </a:rPr>
              <a:pPr/>
              <a:t>10/27/2021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AC53416-EA4D-4D9D-B614-53B6956D99B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359FC-16AB-4D04-B803-62C1999AF171}" type="datetimeFigureOut">
              <a:rPr lang="en-US" smtClean="0">
                <a:solidFill>
                  <a:prstClr val="black">
                    <a:tint val="75000"/>
                  </a:prstClr>
                </a:solidFill>
              </a:rPr>
              <a:pPr/>
              <a:t>10/27/2021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AC53416-EA4D-4D9D-B614-53B6956D99B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1A97798A-9D64-43BF-BB3D-D0D4202FDA3B}" type="datetimeFigureOut">
              <a:rPr lang="ms-MY" smtClean="0"/>
              <a:pPr/>
              <a:t>27/10/2021</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6444579-F00B-4BFA-AA74-1EE666EB4DD1}" type="slidenum">
              <a:rPr lang="ms-MY" smtClean="0"/>
              <a:pPr/>
              <a:t>‹#›</a:t>
            </a:fld>
            <a:endParaRPr lang="ms-MY"/>
          </a:p>
        </p:txBody>
      </p:sp>
    </p:spTree>
    <p:extLst>
      <p:ext uri="{BB962C8B-B14F-4D97-AF65-F5344CB8AC3E}">
        <p14:creationId xmlns:p14="http://schemas.microsoft.com/office/powerpoint/2010/main" val="13814933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359FC-16AB-4D04-B803-62C1999AF171}" type="datetimeFigureOut">
              <a:rPr lang="en-US" smtClean="0">
                <a:solidFill>
                  <a:prstClr val="black">
                    <a:tint val="75000"/>
                  </a:prstClr>
                </a:solidFill>
              </a:rPr>
              <a:pPr/>
              <a:t>10/27/2021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AC53416-EA4D-4D9D-B614-53B6956D99B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359FC-16AB-4D04-B803-62C1999AF171}" type="datetimeFigureOut">
              <a:rPr lang="en-US" smtClean="0">
                <a:solidFill>
                  <a:prstClr val="black">
                    <a:tint val="75000"/>
                  </a:prstClr>
                </a:solidFill>
              </a:rPr>
              <a:pPr/>
              <a:t>10/27/2021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C53416-EA4D-4D9D-B614-53B6956D99B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359FC-16AB-4D04-B803-62C1999AF171}" type="datetimeFigureOut">
              <a:rPr lang="en-US" smtClean="0">
                <a:solidFill>
                  <a:prstClr val="black">
                    <a:tint val="75000"/>
                  </a:prstClr>
                </a:solidFill>
              </a:rPr>
              <a:pPr/>
              <a:t>10/27/2021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C53416-EA4D-4D9D-B614-53B6956D99B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359FC-16AB-4D04-B803-62C1999AF171}"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416-EA4D-4D9D-B614-53B6956D99B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359FC-16AB-4D04-B803-62C1999AF171}"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416-EA4D-4D9D-B614-53B6956D99B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1A97798A-9D64-43BF-BB3D-D0D4202FDA3B}" type="datetimeFigureOut">
              <a:rPr lang="ms-MY" smtClean="0"/>
              <a:pPr/>
              <a:t>27/10/2021</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E6444579-F00B-4BFA-AA74-1EE666EB4DD1}" type="slidenum">
              <a:rPr lang="ms-MY" smtClean="0"/>
              <a:pPr/>
              <a:t>‹#›</a:t>
            </a:fld>
            <a:endParaRPr lang="ms-MY"/>
          </a:p>
        </p:txBody>
      </p:sp>
    </p:spTree>
    <p:extLst>
      <p:ext uri="{BB962C8B-B14F-4D97-AF65-F5344CB8AC3E}">
        <p14:creationId xmlns:p14="http://schemas.microsoft.com/office/powerpoint/2010/main" val="1526929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1A97798A-9D64-43BF-BB3D-D0D4202FDA3B}" type="datetimeFigureOut">
              <a:rPr lang="ms-MY" smtClean="0"/>
              <a:pPr/>
              <a:t>27/10/2021</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E6444579-F00B-4BFA-AA74-1EE666EB4DD1}" type="slidenum">
              <a:rPr lang="ms-MY" smtClean="0"/>
              <a:pPr/>
              <a:t>‹#›</a:t>
            </a:fld>
            <a:endParaRPr lang="ms-MY"/>
          </a:p>
        </p:txBody>
      </p:sp>
    </p:spTree>
    <p:extLst>
      <p:ext uri="{BB962C8B-B14F-4D97-AF65-F5344CB8AC3E}">
        <p14:creationId xmlns:p14="http://schemas.microsoft.com/office/powerpoint/2010/main" val="162598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7798A-9D64-43BF-BB3D-D0D4202FDA3B}" type="datetimeFigureOut">
              <a:rPr lang="ms-MY" smtClean="0"/>
              <a:pPr/>
              <a:t>27/10/2021</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E6444579-F00B-4BFA-AA74-1EE666EB4DD1}" type="slidenum">
              <a:rPr lang="ms-MY" smtClean="0"/>
              <a:pPr/>
              <a:t>‹#›</a:t>
            </a:fld>
            <a:endParaRPr lang="ms-MY"/>
          </a:p>
        </p:txBody>
      </p:sp>
    </p:spTree>
    <p:extLst>
      <p:ext uri="{BB962C8B-B14F-4D97-AF65-F5344CB8AC3E}">
        <p14:creationId xmlns:p14="http://schemas.microsoft.com/office/powerpoint/2010/main" val="245628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7798A-9D64-43BF-BB3D-D0D4202FDA3B}" type="datetimeFigureOut">
              <a:rPr lang="ms-MY" smtClean="0"/>
              <a:pPr/>
              <a:t>27/10/2021</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6444579-F00B-4BFA-AA74-1EE666EB4DD1}" type="slidenum">
              <a:rPr lang="ms-MY" smtClean="0"/>
              <a:pPr/>
              <a:t>‹#›</a:t>
            </a:fld>
            <a:endParaRPr lang="ms-MY"/>
          </a:p>
        </p:txBody>
      </p:sp>
    </p:spTree>
    <p:extLst>
      <p:ext uri="{BB962C8B-B14F-4D97-AF65-F5344CB8AC3E}">
        <p14:creationId xmlns:p14="http://schemas.microsoft.com/office/powerpoint/2010/main" val="266264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7798A-9D64-43BF-BB3D-D0D4202FDA3B}" type="datetimeFigureOut">
              <a:rPr lang="ms-MY" smtClean="0"/>
              <a:pPr/>
              <a:t>27/10/2021</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6444579-F00B-4BFA-AA74-1EE666EB4DD1}" type="slidenum">
              <a:rPr lang="ms-MY" smtClean="0"/>
              <a:pPr/>
              <a:t>‹#›</a:t>
            </a:fld>
            <a:endParaRPr lang="ms-MY"/>
          </a:p>
        </p:txBody>
      </p:sp>
    </p:spTree>
    <p:extLst>
      <p:ext uri="{BB962C8B-B14F-4D97-AF65-F5344CB8AC3E}">
        <p14:creationId xmlns:p14="http://schemas.microsoft.com/office/powerpoint/2010/main" val="134440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9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7798A-9D64-43BF-BB3D-D0D4202FDA3B}" type="datetimeFigureOut">
              <a:rPr lang="ms-MY" smtClean="0"/>
              <a:pPr/>
              <a:t>27/10/2021</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44579-F00B-4BFA-AA74-1EE666EB4DD1}" type="slidenum">
              <a:rPr lang="ms-MY" smtClean="0"/>
              <a:pPr/>
              <a:t>‹#›</a:t>
            </a:fld>
            <a:endParaRPr lang="ms-MY"/>
          </a:p>
        </p:txBody>
      </p:sp>
    </p:spTree>
    <p:extLst>
      <p:ext uri="{BB962C8B-B14F-4D97-AF65-F5344CB8AC3E}">
        <p14:creationId xmlns:p14="http://schemas.microsoft.com/office/powerpoint/2010/main" val="2853838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9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D5C2D-91E2-47C6-86C2-414CC49DC074}"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59F04-BF8D-442B-BCEE-D51F56FAD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545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9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6545E-80C5-49B1-8C5A-35BECA499071}" type="datetimeFigureOut">
              <a:rPr lang="ms-MY" smtClean="0">
                <a:solidFill>
                  <a:prstClr val="black">
                    <a:tint val="75000"/>
                  </a:prstClr>
                </a:solidFill>
              </a:rPr>
              <a:pPr/>
              <a:t>27/10/2021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1127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9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359FC-16AB-4D04-B803-62C1999AF171}"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53416-EA4D-4D9D-B614-53B6956D99B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17000" r="-17000"/>
          </a:stretch>
        </a:blipFill>
        <a:effectLst/>
      </p:bgPr>
    </p:bg>
    <p:spTree>
      <p:nvGrpSpPr>
        <p:cNvPr id="1" name=""/>
        <p:cNvGrpSpPr/>
        <p:nvPr/>
      </p:nvGrpSpPr>
      <p:grpSpPr>
        <a:xfrm>
          <a:off x="0" y="0"/>
          <a:ext cx="0" cy="0"/>
          <a:chOff x="0" y="0"/>
          <a:chExt cx="0" cy="0"/>
        </a:xfrm>
      </p:grpSpPr>
      <p:sp>
        <p:nvSpPr>
          <p:cNvPr id="9" name="Rectangle 8"/>
          <p:cNvSpPr/>
          <p:nvPr/>
        </p:nvSpPr>
        <p:spPr>
          <a:xfrm>
            <a:off x="237179" y="2996952"/>
            <a:ext cx="8629665" cy="1569660"/>
          </a:xfrm>
          <a:prstGeom prst="rect">
            <a:avLst/>
          </a:prstGeom>
          <a:solidFill>
            <a:schemeClr val="bg1">
              <a:alpha val="65000"/>
            </a:schemeClr>
          </a:solidFill>
        </p:spPr>
        <p:txBody>
          <a:bodyPr wrap="square">
            <a:spAutoFit/>
          </a:bodyPr>
          <a:lstStyle/>
          <a:p>
            <a:pPr algn="ctr" fontAlgn="auto">
              <a:spcBef>
                <a:spcPts val="0"/>
              </a:spcBef>
              <a:spcAft>
                <a:spcPts val="0"/>
              </a:spcAft>
              <a:defRPr/>
            </a:pPr>
            <a:r>
              <a:rPr lang="en-US" sz="4800" b="1" dirty="0">
                <a:ln w="12700">
                  <a:solidFill>
                    <a:srgbClr val="00B0F0"/>
                  </a:solidFill>
                  <a:prstDash val="solid"/>
                </a:ln>
                <a:solidFill>
                  <a:srgbClr val="C00000"/>
                </a:solidFill>
                <a:effectLst>
                  <a:outerShdw blurRad="41275" dist="20320" dir="1800000" algn="tl" rotWithShape="0">
                    <a:srgbClr val="000000">
                      <a:alpha val="40000"/>
                    </a:srgbClr>
                  </a:outerShdw>
                </a:effectLst>
                <a:latin typeface="Broadway" pitchFamily="82" charset="0"/>
              </a:rPr>
              <a:t>RISALAH RABBANIYYAH </a:t>
            </a:r>
            <a:r>
              <a:rPr lang="en-US" sz="4800" b="1" dirty="0" smtClean="0">
                <a:ln w="12700">
                  <a:solidFill>
                    <a:srgbClr val="00B0F0"/>
                  </a:solidFill>
                  <a:prstDash val="solid"/>
                </a:ln>
                <a:solidFill>
                  <a:srgbClr val="C00000"/>
                </a:solidFill>
                <a:effectLst>
                  <a:outerShdw blurRad="41275" dist="20320" dir="1800000" algn="tl" rotWithShape="0">
                    <a:srgbClr val="000000">
                      <a:alpha val="40000"/>
                    </a:srgbClr>
                  </a:outerShdw>
                </a:effectLst>
                <a:latin typeface="Broadway" pitchFamily="82" charset="0"/>
              </a:rPr>
              <a:t>UNTUK </a:t>
            </a:r>
            <a:r>
              <a:rPr lang="en-US" sz="4800" b="1" dirty="0">
                <a:ln w="12700">
                  <a:solidFill>
                    <a:srgbClr val="00B0F0"/>
                  </a:solidFill>
                  <a:prstDash val="solid"/>
                </a:ln>
                <a:solidFill>
                  <a:srgbClr val="C00000"/>
                </a:solidFill>
                <a:effectLst>
                  <a:outerShdw blurRad="41275" dist="20320" dir="1800000" algn="tl" rotWithShape="0">
                    <a:srgbClr val="000000">
                      <a:alpha val="40000"/>
                    </a:srgbClr>
                  </a:outerShdw>
                </a:effectLst>
                <a:latin typeface="Broadway" pitchFamily="82" charset="0"/>
              </a:rPr>
              <a:t>UMAT SEJAGAT</a:t>
            </a:r>
          </a:p>
        </p:txBody>
      </p:sp>
      <p:sp>
        <p:nvSpPr>
          <p:cNvPr id="10" name="Rectangle 9"/>
          <p:cNvSpPr/>
          <p:nvPr/>
        </p:nvSpPr>
        <p:spPr>
          <a:xfrm>
            <a:off x="369900" y="5673826"/>
            <a:ext cx="8496944" cy="892552"/>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22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Rabiul</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Awal</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1443H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i="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29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Oktober</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2021M </a:t>
            </a:r>
            <a:r>
              <a:rPr lang="en-US" sz="2800" b="1" dirty="0" smtClean="0">
                <a:ln>
                  <a:solidFill>
                    <a:sysClr val="windowText" lastClr="000000"/>
                  </a:solidFill>
                </a:ln>
                <a:solidFill>
                  <a:schemeClr val="tx2">
                    <a:lumMod val="60000"/>
                    <a:lumOff val="40000"/>
                  </a:schemeClr>
                </a:solidFill>
                <a:effectLst>
                  <a:glow rad="101600">
                    <a:schemeClr val="tx1">
                      <a:alpha val="60000"/>
                    </a:schemeClr>
                  </a:glow>
                  <a:outerShdw blurRad="38100" dist="38100" dir="2700000" algn="tl">
                    <a:srgbClr val="000000">
                      <a:alpha val="43137"/>
                    </a:srgbClr>
                  </a:outerShdw>
                </a:effectLst>
                <a:latin typeface="AR CENA" pitchFamily="2" charset="0"/>
              </a:rPr>
              <a:t>http://e-khutbah.terengganu.gov.my</a:t>
            </a:r>
            <a:endParaRPr lang="en-US" sz="2800" b="1" dirty="0">
              <a:ln>
                <a:solidFill>
                  <a:sysClr val="windowText" lastClr="000000"/>
                </a:solidFill>
              </a:ln>
              <a:solidFill>
                <a:schemeClr val="tx2">
                  <a:lumMod val="60000"/>
                  <a:lumOff val="40000"/>
                </a:schemeClr>
              </a:solidFill>
              <a:effectLst>
                <a:glow rad="101600">
                  <a:schemeClr val="tx1">
                    <a:alpha val="60000"/>
                  </a:schemeClr>
                </a:glow>
                <a:outerShdw blurRad="38100" dist="38100" dir="2700000" algn="tl">
                  <a:srgbClr val="000000">
                    <a:alpha val="43137"/>
                  </a:srgbClr>
                </a:outerShdw>
              </a:effectLst>
              <a:latin typeface="AR CENA" pitchFamily="2" charset="0"/>
            </a:endParaRPr>
          </a:p>
        </p:txBody>
      </p:sp>
      <p:sp>
        <p:nvSpPr>
          <p:cNvPr id="12" name="Rectangle 5"/>
          <p:cNvSpPr txBox="1">
            <a:spLocks noChangeArrowheads="1"/>
          </p:cNvSpPr>
          <p:nvPr/>
        </p:nvSpPr>
        <p:spPr>
          <a:xfrm>
            <a:off x="2627784" y="5013176"/>
            <a:ext cx="4343400" cy="72008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latin typeface="Arial Rounded MT Bold" pitchFamily="34" charset="0"/>
                <a:cs typeface="Arial" pitchFamily="34" charset="0"/>
              </a:rPr>
              <a:t>KHUTBAH MULTIMEDIA</a:t>
            </a:r>
          </a:p>
          <a:p>
            <a:pPr marL="0" indent="0" algn="ctr">
              <a:buNone/>
            </a:pPr>
            <a:r>
              <a:rPr lang="ms-MY"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cs typeface="Arial" pitchFamily="34" charset="0"/>
              </a:rPr>
              <a:t>Siri: </a:t>
            </a:r>
            <a:r>
              <a:rPr lang="ms-MY"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cs typeface="Arial" pitchFamily="34" charset="0"/>
              </a:rPr>
              <a:t>42 /2021</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cs typeface="Arial"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1646" y="260648"/>
            <a:ext cx="1212441" cy="144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07504" y="1683062"/>
            <a:ext cx="8856984" cy="769441"/>
          </a:xfrm>
          <a:prstGeom prst="rect">
            <a:avLst/>
          </a:prstGeom>
          <a:noFill/>
        </p:spPr>
        <p:txBody>
          <a:bodyPr wrap="square" lIns="91440" tIns="45720" rIns="91440" bIns="45720">
            <a:spAutoFit/>
          </a:bodyPr>
          <a:lstStyle/>
          <a:p>
            <a:pPr algn="ctr"/>
            <a:r>
              <a:rPr lang="en-US" sz="44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ernard MT Condensed" pitchFamily="18" charset="0"/>
              </a:rPr>
              <a:t>Jabatan</a:t>
            </a:r>
            <a:r>
              <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ernard MT Condensed" pitchFamily="18" charset="0"/>
              </a:rPr>
              <a:t> H</a:t>
            </a:r>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ernard MT Condensed" pitchFamily="18" charset="0"/>
              </a:rPr>
              <a:t>al </a:t>
            </a:r>
            <a:r>
              <a:rPr lang="en-US" sz="44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ernard MT Condensed" pitchFamily="18" charset="0"/>
              </a:rPr>
              <a:t>E</a:t>
            </a:r>
            <a:r>
              <a:rPr lang="en-US" sz="4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ernard MT Condensed" pitchFamily="18" charset="0"/>
              </a:rPr>
              <a:t>hwal</a:t>
            </a:r>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ernard MT Condensed" pitchFamily="18" charset="0"/>
              </a:rPr>
              <a:t> </a:t>
            </a:r>
            <a:r>
              <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ernard MT Condensed" pitchFamily="18" charset="0"/>
              </a:rPr>
              <a:t>A</a:t>
            </a:r>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ernard MT Condensed" pitchFamily="18" charset="0"/>
              </a:rPr>
              <a:t>gama </a:t>
            </a:r>
            <a:r>
              <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ernard MT Condensed" pitchFamily="18" charset="0"/>
              </a:rPr>
              <a:t>T</a:t>
            </a:r>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ernard MT Condensed" pitchFamily="18" charset="0"/>
              </a:rPr>
              <a:t>erengganu</a:t>
            </a:r>
            <a:endPar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ernard MT Condensed" pitchFamily="18" charset="0"/>
            </a:endParaRPr>
          </a:p>
        </p:txBody>
      </p:sp>
    </p:spTree>
    <p:extLst>
      <p:ext uri="{BB962C8B-B14F-4D97-AF65-F5344CB8AC3E}">
        <p14:creationId xmlns:p14="http://schemas.microsoft.com/office/powerpoint/2010/main" val="3344962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3356992"/>
            <a:ext cx="8640960" cy="2308324"/>
          </a:xfrm>
          <a:prstGeom prst="rect">
            <a:avLst/>
          </a:prstGeom>
          <a:solidFill>
            <a:srgbClr val="00B0F0">
              <a:alpha val="43000"/>
            </a:srgbClr>
          </a:solidFill>
        </p:spPr>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Abdullah bin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Amru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RA,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bahawasanya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seorang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lelaki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bertanya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Rasulullah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SAW,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Apakah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amalan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terbaik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Islam?”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Baginda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bersabda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Memberi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memerlukan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memberi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orang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engkau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kenal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orang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engkau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kenal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2" name="Plaque 1"/>
          <p:cNvSpPr/>
          <p:nvPr/>
        </p:nvSpPr>
        <p:spPr>
          <a:xfrm>
            <a:off x="395536" y="116632"/>
            <a:ext cx="8496944" cy="1080120"/>
          </a:xfrm>
          <a:prstGeom prst="plaque">
            <a:avLst/>
          </a:prstGeom>
          <a:solidFill>
            <a:schemeClr val="accent4">
              <a:alpha val="48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ms-MY"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t>
            </a:r>
            <a:r>
              <a:rPr lang="ms-MY"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iri-ciri </a:t>
            </a:r>
            <a:r>
              <a:rPr lang="ms-MY"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risalah rabbaniyyah yang </a:t>
            </a:r>
            <a:endParaRPr lang="ms-MY"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ms-MY"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dibawa </a:t>
            </a:r>
            <a:r>
              <a:rPr lang="ms-MY"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oleh </a:t>
            </a:r>
            <a:r>
              <a:rPr lang="ms-MY"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Baginda SAW :</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428680" y="1484784"/>
            <a:ext cx="6768752" cy="1008112"/>
          </a:xfrm>
          <a:prstGeom prst="rect">
            <a:avLst/>
          </a:prstGeom>
          <a:gradFill>
            <a:gsLst>
              <a:gs pos="0">
                <a:schemeClr val="accent5">
                  <a:tint val="50000"/>
                  <a:satMod val="300000"/>
                  <a:alpha val="53000"/>
                </a:schemeClr>
              </a:gs>
              <a:gs pos="99000">
                <a:schemeClr val="accent5">
                  <a:tint val="37000"/>
                  <a:satMod val="300000"/>
                </a:schemeClr>
              </a:gs>
              <a:gs pos="100000">
                <a:schemeClr val="accent5">
                  <a:tint val="15000"/>
                  <a:satMod val="350000"/>
                </a:schemeClr>
              </a:gs>
            </a:gsLst>
          </a:gradFill>
          <a:ln/>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defTabSz="1422400">
              <a:lnSpc>
                <a:spcPct val="90000"/>
              </a:lnSpc>
              <a:spcBef>
                <a:spcPct val="0"/>
              </a:spcBef>
              <a:spcAft>
                <a:spcPct val="35000"/>
              </a:spcAft>
            </a:pPr>
            <a:r>
              <a:rPr lang="en-US" sz="2400" b="1" dirty="0" err="1" smtClean="0">
                <a:effectLst>
                  <a:outerShdw blurRad="38100" dist="38100" dir="2700000" algn="tl">
                    <a:srgbClr val="000000">
                      <a:alpha val="43137"/>
                    </a:srgbClr>
                  </a:outerShdw>
                </a:effectLst>
                <a:latin typeface="Arial" pitchFamily="34" charset="0"/>
                <a:cs typeface="Arial" pitchFamily="34" charset="0"/>
              </a:rPr>
              <a:t>Kedua</a:t>
            </a:r>
            <a:r>
              <a:rPr lang="en-US" sz="2400" b="1" dirty="0" smtClean="0">
                <a:effectLst>
                  <a:outerShdw blurRad="38100" dist="38100" dir="2700000" algn="tl">
                    <a:srgbClr val="000000">
                      <a:alpha val="43137"/>
                    </a:srgbClr>
                  </a:outerShdw>
                </a:effectLst>
                <a:latin typeface="Arial" pitchFamily="34" charset="0"/>
                <a:cs typeface="Arial" pitchFamily="34" charset="0"/>
              </a:rPr>
              <a:t> : </a:t>
            </a: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rgbClr val="C00000"/>
                </a:solidFill>
                <a:effectLst>
                  <a:outerShdw blurRad="38100" dist="38100" dir="2700000" algn="tl">
                    <a:srgbClr val="000000">
                      <a:alpha val="43137"/>
                    </a:srgbClr>
                  </a:outerShdw>
                </a:effectLst>
                <a:latin typeface="Arial" pitchFamily="34" charset="0"/>
                <a:cs typeface="Arial" pitchFamily="34" charset="0"/>
              </a:rPr>
              <a:t>Nabi</a:t>
            </a:r>
            <a:r>
              <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 Muhammad SAW </a:t>
            </a:r>
            <a:r>
              <a:rPr lang="en-US" sz="2400" b="1" dirty="0" err="1">
                <a:solidFill>
                  <a:srgbClr val="C00000"/>
                </a:solidFill>
                <a:effectLst>
                  <a:outerShdw blurRad="38100" dist="38100" dir="2700000" algn="tl">
                    <a:srgbClr val="000000">
                      <a:alpha val="43137"/>
                    </a:srgbClr>
                  </a:outerShdw>
                </a:effectLst>
                <a:latin typeface="Arial" pitchFamily="34" charset="0"/>
                <a:cs typeface="Arial" pitchFamily="34" charset="0"/>
              </a:rPr>
              <a:t>membawa</a:t>
            </a:r>
            <a:r>
              <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rgbClr val="C00000"/>
                </a:solidFill>
                <a:effectLst>
                  <a:outerShdw blurRad="38100" dist="38100" dir="2700000" algn="tl">
                    <a:srgbClr val="000000">
                      <a:alpha val="43137"/>
                    </a:srgbClr>
                  </a:outerShdw>
                </a:effectLst>
                <a:latin typeface="Arial" pitchFamily="34" charset="0"/>
                <a:cs typeface="Arial" pitchFamily="34" charset="0"/>
              </a:rPr>
              <a:t>risalah</a:t>
            </a:r>
            <a:r>
              <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rgbClr val="C00000"/>
                </a:solidFill>
                <a:effectLst>
                  <a:outerShdw blurRad="38100" dist="38100" dir="2700000" algn="tl">
                    <a:srgbClr val="000000">
                      <a:alpha val="43137"/>
                    </a:srgbClr>
                  </a:outerShdw>
                </a:effectLst>
                <a:latin typeface="Arial" pitchFamily="34" charset="0"/>
                <a:cs typeface="Arial" pitchFamily="34" charset="0"/>
              </a:rPr>
              <a:t>kemanusiaan</a:t>
            </a:r>
            <a:endParaRPr lang="en-MY" sz="2400" b="1" dirty="0">
              <a:ln w="6350" cmpd="sng">
                <a:solidFill>
                  <a:srgbClr val="EEECE1">
                    <a:lumMod val="10000"/>
                  </a:srgbClr>
                </a:solidFill>
                <a:prstDash val="solid"/>
              </a:ln>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Snip Diagonal Corner Rectangle 8"/>
          <p:cNvSpPr/>
          <p:nvPr/>
        </p:nvSpPr>
        <p:spPr>
          <a:xfrm>
            <a:off x="1547664" y="2636912"/>
            <a:ext cx="6624736" cy="648072"/>
          </a:xfrm>
          <a:prstGeom prst="snip2DiagRect">
            <a:avLst>
              <a:gd name="adj1" fmla="val 0"/>
              <a:gd name="adj2" fmla="val 50000"/>
            </a:avLst>
          </a:prstGeom>
          <a:solidFill>
            <a:srgbClr val="C00000">
              <a:alpha val="81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err="1" smtClean="0"/>
              <a:t>Sabda</a:t>
            </a:r>
            <a:r>
              <a:rPr lang="en-US" sz="2400" b="1" dirty="0" smtClean="0"/>
              <a:t> </a:t>
            </a:r>
            <a:r>
              <a:rPr lang="en-US" sz="2400" b="1" dirty="0" err="1" smtClean="0"/>
              <a:t>Nabi</a:t>
            </a:r>
            <a:r>
              <a:rPr lang="en-US" sz="2400" b="1" dirty="0" smtClean="0"/>
              <a:t> Muhammad SAW yang </a:t>
            </a:r>
            <a:r>
              <a:rPr lang="en-US" sz="2400" b="1" dirty="0" err="1" smtClean="0"/>
              <a:t>bermaksud</a:t>
            </a:r>
            <a:r>
              <a:rPr lang="en-US" sz="2400" b="1" dirty="0" smtClean="0"/>
              <a:t> :</a:t>
            </a:r>
            <a:endParaRPr lang="en-US" sz="2400" b="1" dirty="0"/>
          </a:p>
        </p:txBody>
      </p:sp>
      <p:sp>
        <p:nvSpPr>
          <p:cNvPr id="11" name="Rounded Rectangle 10"/>
          <p:cNvSpPr/>
          <p:nvPr/>
        </p:nvSpPr>
        <p:spPr>
          <a:xfrm>
            <a:off x="4860032" y="5877272"/>
            <a:ext cx="4032448" cy="337388"/>
          </a:xfrm>
          <a:prstGeom prst="roundRect">
            <a:avLst>
              <a:gd name="adj" fmla="val 50000"/>
            </a:avLst>
          </a:prstGeom>
          <a:solidFill>
            <a:schemeClr val="accent3">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 -</a:t>
            </a:r>
            <a:r>
              <a:rPr lang="en-US" b="1" dirty="0" err="1" smtClean="0">
                <a:solidFill>
                  <a:schemeClr val="tx1"/>
                </a:solidFill>
              </a:rPr>
              <a:t>Hadis</a:t>
            </a:r>
            <a:r>
              <a:rPr lang="en-US" b="1" dirty="0" smtClean="0">
                <a:solidFill>
                  <a:schemeClr val="tx1"/>
                </a:solidFill>
              </a:rPr>
              <a:t> </a:t>
            </a:r>
            <a:r>
              <a:rPr lang="en-US" b="1" dirty="0" err="1" smtClean="0">
                <a:solidFill>
                  <a:schemeClr val="tx1"/>
                </a:solidFill>
              </a:rPr>
              <a:t>riwayat</a:t>
            </a:r>
            <a:r>
              <a:rPr lang="en-US" b="1" dirty="0">
                <a:solidFill>
                  <a:schemeClr val="tx1"/>
                </a:solidFill>
              </a:rPr>
              <a:t> al-</a:t>
            </a:r>
            <a:r>
              <a:rPr lang="en-US" b="1" dirty="0" err="1">
                <a:solidFill>
                  <a:schemeClr val="tx1"/>
                </a:solidFill>
              </a:rPr>
              <a:t>Bukhari</a:t>
            </a:r>
            <a:r>
              <a:rPr lang="en-US" b="1" dirty="0">
                <a:solidFill>
                  <a:schemeClr val="tx1"/>
                </a:solidFill>
              </a:rPr>
              <a:t> </a:t>
            </a:r>
            <a:r>
              <a:rPr lang="en-US" b="1" dirty="0" err="1">
                <a:solidFill>
                  <a:schemeClr val="tx1"/>
                </a:solidFill>
              </a:rPr>
              <a:t>dan</a:t>
            </a:r>
            <a:r>
              <a:rPr lang="en-US" b="1" dirty="0">
                <a:solidFill>
                  <a:schemeClr val="tx1"/>
                </a:solidFill>
              </a:rPr>
              <a:t> Muslim </a:t>
            </a:r>
            <a:r>
              <a:rPr lang="en-US" b="1" dirty="0" smtClean="0">
                <a:solidFill>
                  <a:schemeClr val="tx1"/>
                </a:solidFill>
              </a:rPr>
              <a:t>-</a:t>
            </a:r>
            <a:endParaRPr lang="en-US" b="1" dirty="0">
              <a:solidFill>
                <a:schemeClr val="tx1"/>
              </a:solidFill>
            </a:endParaRPr>
          </a:p>
        </p:txBody>
      </p:sp>
    </p:spTree>
    <p:extLst>
      <p:ext uri="{BB962C8B-B14F-4D97-AF65-F5344CB8AC3E}">
        <p14:creationId xmlns:p14="http://schemas.microsoft.com/office/powerpoint/2010/main" val="2334769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87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811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655280" y="3068960"/>
            <a:ext cx="8001000" cy="91440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ln/>
        </p:spPr>
        <p:style>
          <a:lnRef idx="0">
            <a:schemeClr val="accent3"/>
          </a:lnRef>
          <a:fillRef idx="3">
            <a:schemeClr val="accent3"/>
          </a:fillRef>
          <a:effectRef idx="3">
            <a:schemeClr val="accent3"/>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US" sz="36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Tanpa</a:t>
            </a:r>
            <a:r>
              <a:rPr lang="en-US" sz="36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36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mengira</a:t>
            </a:r>
            <a:r>
              <a:rPr lang="en-US" sz="36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36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kaum</a:t>
            </a:r>
            <a:r>
              <a:rPr lang="en-US" sz="36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36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atau</a:t>
            </a:r>
            <a:r>
              <a:rPr lang="en-US" sz="36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36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bangsa</a:t>
            </a:r>
            <a:endParaRPr lang="ms-MY" sz="36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7" name="Down Arrow Callout 6"/>
          <p:cNvSpPr/>
          <p:nvPr/>
        </p:nvSpPr>
        <p:spPr>
          <a:xfrm>
            <a:off x="1954845" y="548680"/>
            <a:ext cx="5794549" cy="2520280"/>
          </a:xfrm>
          <a:prstGeom prst="downArrowCallout">
            <a:avLst/>
          </a:prstGeom>
          <a:scene3d>
            <a:camera prst="perspectiveBelow"/>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000" b="1" dirty="0" err="1">
                <a:ln w="6350"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Baginda</a:t>
            </a:r>
            <a:r>
              <a:rPr lang="en-US" sz="3000" b="1" dirty="0">
                <a:ln w="6350"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 SAW </a:t>
            </a:r>
            <a:r>
              <a:rPr lang="en-US" sz="3000" b="1" dirty="0" err="1">
                <a:ln w="6350"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menyampaikan</a:t>
            </a:r>
            <a:r>
              <a:rPr lang="en-US" sz="3000" b="1" dirty="0">
                <a:ln w="6350"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 Islam </a:t>
            </a:r>
            <a:r>
              <a:rPr lang="en-US" sz="3000" b="1" dirty="0" err="1">
                <a:ln w="6350"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kepada</a:t>
            </a:r>
            <a:r>
              <a:rPr lang="en-US" sz="3000" b="1" dirty="0">
                <a:ln w="6350"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3000" b="1" dirty="0" err="1">
                <a:ln w="6350"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semua</a:t>
            </a:r>
            <a:r>
              <a:rPr lang="en-US" sz="3000" b="1" dirty="0">
                <a:ln w="6350"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3000" b="1" dirty="0" err="1">
                <a:ln w="6350"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golongan</a:t>
            </a:r>
            <a:r>
              <a:rPr lang="en-US" sz="3000" b="1" dirty="0">
                <a:ln w="6350"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rPr>
              <a:t> </a:t>
            </a:r>
            <a:endParaRPr lang="ms-MY" sz="3000" b="1" dirty="0">
              <a:ln w="6350"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8" name="Flowchart: Punched Tape 7"/>
          <p:cNvSpPr/>
          <p:nvPr/>
        </p:nvSpPr>
        <p:spPr>
          <a:xfrm>
            <a:off x="827584" y="4149080"/>
            <a:ext cx="7828696" cy="2592288"/>
          </a:xfrm>
          <a:prstGeom prst="flowChartPunchedTape">
            <a:avLst/>
          </a:prstGeom>
          <a:solidFill>
            <a:schemeClr val="accent4">
              <a:lumMod val="40000"/>
              <a:lumOff val="60000"/>
              <a:alpha val="68000"/>
            </a:schemeClr>
          </a:solidFill>
          <a:scene3d>
            <a:camera prst="perspectiveRelaxed">
              <a:rot lat="20373601"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a:solidFill>
                  <a:srgbClr val="C00000"/>
                </a:solidFill>
              </a:rPr>
              <a:t>Nabi SAW berbangsa Arab, namun di kalangan sahabat nabi seperti </a:t>
            </a:r>
            <a:r>
              <a:rPr lang="ms-MY" sz="2400" b="1" dirty="0">
                <a:solidFill>
                  <a:schemeClr val="bg2">
                    <a:lumMod val="25000"/>
                  </a:schemeClr>
                </a:solidFill>
              </a:rPr>
              <a:t>Bilal bin Rabah yang berbangsa Habsyah</a:t>
            </a:r>
            <a:r>
              <a:rPr lang="ms-MY" sz="2400" b="1" dirty="0">
                <a:solidFill>
                  <a:srgbClr val="C00000"/>
                </a:solidFill>
              </a:rPr>
              <a:t>, </a:t>
            </a:r>
            <a:r>
              <a:rPr lang="ms-MY" sz="2400" b="1" dirty="0">
                <a:solidFill>
                  <a:schemeClr val="accent5">
                    <a:lumMod val="75000"/>
                  </a:schemeClr>
                </a:solidFill>
              </a:rPr>
              <a:t>Salman al-Farisi berbangsa Parsi</a:t>
            </a:r>
            <a:r>
              <a:rPr lang="ms-MY" sz="2400" b="1" dirty="0">
                <a:solidFill>
                  <a:srgbClr val="C00000"/>
                </a:solidFill>
              </a:rPr>
              <a:t> dan </a:t>
            </a:r>
            <a:r>
              <a:rPr lang="ms-MY" sz="2400" b="1" dirty="0">
                <a:solidFill>
                  <a:srgbClr val="0070C0"/>
                </a:solidFill>
              </a:rPr>
              <a:t>Shuhaib ar-Rumi berbangsa Rom</a:t>
            </a:r>
            <a:endParaRPr lang="en-US" sz="2400" b="1" dirty="0">
              <a:solidFill>
                <a:srgbClr val="0070C0"/>
              </a:solidFill>
            </a:endParaRPr>
          </a:p>
        </p:txBody>
      </p:sp>
    </p:spTree>
    <p:extLst>
      <p:ext uri="{BB962C8B-B14F-4D97-AF65-F5344CB8AC3E}">
        <p14:creationId xmlns:p14="http://schemas.microsoft.com/office/powerpoint/2010/main" val="4242638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118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3000" b="-3000"/>
          </a:stretch>
        </a:blipFill>
        <a:effectLst/>
      </p:bgPr>
    </p:bg>
    <p:spTree>
      <p:nvGrpSpPr>
        <p:cNvPr id="1" name=""/>
        <p:cNvGrpSpPr/>
        <p:nvPr/>
      </p:nvGrpSpPr>
      <p:grpSpPr>
        <a:xfrm>
          <a:off x="0" y="0"/>
          <a:ext cx="0" cy="0"/>
          <a:chOff x="0" y="0"/>
          <a:chExt cx="0" cy="0"/>
        </a:xfrm>
      </p:grpSpPr>
      <p:sp>
        <p:nvSpPr>
          <p:cNvPr id="2" name="Double Wave 1"/>
          <p:cNvSpPr/>
          <p:nvPr/>
        </p:nvSpPr>
        <p:spPr>
          <a:xfrm>
            <a:off x="755576" y="404664"/>
            <a:ext cx="4392488" cy="864096"/>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35596" y="559713"/>
            <a:ext cx="4032448" cy="553998"/>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Kesimpulan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6" name="Rectangle 5"/>
          <p:cNvSpPr/>
          <p:nvPr/>
        </p:nvSpPr>
        <p:spPr>
          <a:xfrm>
            <a:off x="544116" y="1484784"/>
            <a:ext cx="8352928" cy="1569660"/>
          </a:xfrm>
          <a:prstGeom prst="rect">
            <a:avLst/>
          </a:prstGeom>
          <a:solidFill>
            <a:schemeClr val="accent4">
              <a:lumMod val="20000"/>
              <a:lumOff val="80000"/>
              <a:alpha val="81000"/>
            </a:schemeClr>
          </a:solidFill>
        </p:spPr>
        <p:txBody>
          <a:bodyPr wrap="square">
            <a:spAutoFit/>
          </a:bodyPr>
          <a:lstStyle/>
          <a:p>
            <a:pPr algn="ctr"/>
            <a:r>
              <a:rPr lang="ms-MY" sz="3200" dirty="0" smtClean="0">
                <a:latin typeface="AR CENA" pitchFamily="2" charset="0"/>
              </a:rPr>
              <a:t>Tugas susulan kita ialah memperkenalkan risalah yang di bawa Baginda Nabi SAW kepada masyarakat majmuk di Malaysia tercinta ini</a:t>
            </a:r>
            <a:endParaRPr lang="en-US" sz="3200" dirty="0">
              <a:latin typeface="AR CENA" pitchFamily="2" charset="0"/>
            </a:endParaRPr>
          </a:p>
        </p:txBody>
      </p:sp>
      <p:sp>
        <p:nvSpPr>
          <p:cNvPr id="9" name="Flowchart: Punched Tape 8"/>
          <p:cNvSpPr/>
          <p:nvPr/>
        </p:nvSpPr>
        <p:spPr>
          <a:xfrm>
            <a:off x="1115616" y="3209568"/>
            <a:ext cx="4392488" cy="1875616"/>
          </a:xfrm>
          <a:prstGeom prst="flowChartPunchedTape">
            <a:avLst/>
          </a:prstGeom>
          <a:solidFill>
            <a:schemeClr val="accent4">
              <a:lumMod val="40000"/>
              <a:lumOff val="60000"/>
              <a:alpha val="68000"/>
            </a:schemeClr>
          </a:solidFill>
          <a:scene3d>
            <a:camera prst="perspectiveRelaxed">
              <a:rot lat="20373601"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b="1" dirty="0" smtClean="0">
                <a:solidFill>
                  <a:schemeClr val="accent6">
                    <a:lumMod val="50000"/>
                  </a:schemeClr>
                </a:solidFill>
              </a:rPr>
              <a:t>Mereka dapat </a:t>
            </a:r>
            <a:r>
              <a:rPr lang="ms-MY" sz="2800" b="1" dirty="0">
                <a:solidFill>
                  <a:schemeClr val="accent6">
                    <a:lumMod val="50000"/>
                  </a:schemeClr>
                </a:solidFill>
              </a:rPr>
              <a:t>mengenali masyarakat Islam Malaysia </a:t>
            </a:r>
            <a:endParaRPr lang="en-US" sz="2800" b="1" dirty="0">
              <a:solidFill>
                <a:schemeClr val="accent6">
                  <a:lumMod val="50000"/>
                </a:schemeClr>
              </a:solidFill>
            </a:endParaRPr>
          </a:p>
        </p:txBody>
      </p:sp>
      <p:sp>
        <p:nvSpPr>
          <p:cNvPr id="10" name="Flowchart: Punched Tape 9"/>
          <p:cNvSpPr/>
          <p:nvPr/>
        </p:nvSpPr>
        <p:spPr>
          <a:xfrm>
            <a:off x="3923928" y="4581128"/>
            <a:ext cx="4680520" cy="2138878"/>
          </a:xfrm>
          <a:prstGeom prst="flowChartPunchedTape">
            <a:avLst/>
          </a:prstGeom>
          <a:solidFill>
            <a:schemeClr val="accent4">
              <a:lumMod val="40000"/>
              <a:lumOff val="60000"/>
              <a:alpha val="68000"/>
            </a:schemeClr>
          </a:solidFill>
          <a:scene3d>
            <a:camera prst="perspectiveRelaxed">
              <a:rot lat="20373601"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solidFill>
                  <a:schemeClr val="accent5">
                    <a:lumMod val="50000"/>
                  </a:schemeClr>
                </a:solidFill>
              </a:rPr>
              <a:t>Mampu membentuk </a:t>
            </a:r>
            <a:r>
              <a:rPr lang="ms-MY" sz="2400" b="1" dirty="0">
                <a:solidFill>
                  <a:schemeClr val="accent5">
                    <a:lumMod val="50000"/>
                  </a:schemeClr>
                </a:solidFill>
              </a:rPr>
              <a:t>masyarakat yang harmoni, saling memahami dan bertolak ansur</a:t>
            </a:r>
            <a:endParaRPr lang="en-US" sz="2400" b="1" dirty="0">
              <a:solidFill>
                <a:schemeClr val="accent5">
                  <a:lumMod val="50000"/>
                </a:schemeClr>
              </a:solidFill>
            </a:endParaRPr>
          </a:p>
        </p:txBody>
      </p:sp>
    </p:spTree>
    <p:extLst>
      <p:ext uri="{BB962C8B-B14F-4D97-AF65-F5344CB8AC3E}">
        <p14:creationId xmlns:p14="http://schemas.microsoft.com/office/powerpoint/2010/main" val="1993961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212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9"/>
          <p:cNvSpPr>
            <a:spLocks noChangeArrowheads="1"/>
          </p:cNvSpPr>
          <p:nvPr/>
        </p:nvSpPr>
        <p:spPr bwMode="auto">
          <a:xfrm>
            <a:off x="228600" y="188640"/>
            <a:ext cx="2571776" cy="576064"/>
          </a:xfrm>
          <a:prstGeom prst="roundRect">
            <a:avLst>
              <a:gd name="adj" fmla="val 16667"/>
            </a:avLst>
          </a:prstGeom>
          <a:solidFill>
            <a:schemeClr val="accent5">
              <a:lumMod val="40000"/>
              <a:lumOff val="60000"/>
              <a:alpha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140970" y="908721"/>
            <a:ext cx="8869680" cy="5734860"/>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7849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7000" r="-8000" b="-8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42325336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KH8kU6ah4u0/ULtDldAi2xI/AAAAAAAACZA/QiXIYSfxKK4/s400/doa+dikabulk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cstate="print">
            <a:grayscl/>
          </a:blip>
          <a:srcRect/>
          <a:stretch>
            <a:fillRect/>
          </a:stretch>
        </p:blipFill>
        <p:spPr bwMode="auto">
          <a:xfrm>
            <a:off x="0" y="2958419"/>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337457"/>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12505455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84784"/>
            <a:ext cx="9144000" cy="2400657"/>
          </a:xfrm>
          <a:prstGeom prst="rect">
            <a:avLst/>
          </a:prstGeom>
          <a:solidFill>
            <a:schemeClr val="accent6">
              <a:lumMod val="75000"/>
              <a:alpha val="29000"/>
            </a:scheme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707503"/>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116632"/>
            <a:ext cx="7929618"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mn-cs"/>
              </a:rPr>
              <a:t>Pujian</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mn-cs"/>
              </a:rPr>
              <a:t>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mn-cs"/>
              </a:rPr>
              <a:t>Kepada</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mn-cs"/>
              </a:rPr>
              <a:t> Allah S.W.T.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mn-cs"/>
            </a:endParaRPr>
          </a:p>
        </p:txBody>
      </p:sp>
    </p:spTree>
    <p:extLst>
      <p:ext uri="{BB962C8B-B14F-4D97-AF65-F5344CB8AC3E}">
        <p14:creationId xmlns:p14="http://schemas.microsoft.com/office/powerpoint/2010/main" val="1993961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914400" y="188640"/>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731579"/>
            <a:ext cx="9144000" cy="1862048"/>
          </a:xfrm>
          <a:prstGeom prst="rect">
            <a:avLst/>
          </a:prstGeom>
          <a:solidFill>
            <a:schemeClr val="accent6">
              <a:lumMod val="75000"/>
              <a:alpha val="36000"/>
            </a:schemeClr>
          </a:solid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227656"/>
            <a:ext cx="9144000" cy="1077218"/>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993961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188640"/>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36779"/>
            <a:ext cx="9144000" cy="1754326"/>
          </a:xfrm>
          <a:prstGeom prst="rect">
            <a:avLst/>
          </a:prstGeom>
          <a:solidFill>
            <a:schemeClr val="accent6">
              <a:lumMod val="75000"/>
              <a:alpha val="22000"/>
            </a:schemeClr>
          </a:solidFill>
          <a:ln>
            <a:noFill/>
          </a:ln>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لَا شَرِيْكَ 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85720" y="3952980"/>
            <a:ext cx="8553480" cy="1938992"/>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Dan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Muhammad </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(S.A.W)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993961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728610" y="44624"/>
            <a:ext cx="7653390"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2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2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2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200" dirty="0" err="1"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2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3200" dirty="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797224"/>
            <a:ext cx="9144000" cy="1938992"/>
          </a:xfrm>
          <a:prstGeom prst="rect">
            <a:avLst/>
          </a:prstGeom>
          <a:solidFill>
            <a:schemeClr val="accent6">
              <a:lumMod val="75000"/>
              <a:alpha val="22000"/>
            </a:schemeClr>
          </a:solidFill>
        </p:spPr>
        <p:txBody>
          <a:bodyPr wrap="square">
            <a:spAutoFit/>
          </a:bodyPr>
          <a:lstStyle/>
          <a:p>
            <a:pPr algn="ctr" rtl="1"/>
            <a:r>
              <a:rPr lang="ar-EG"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EG"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أَجْمَعِيْنَ</a:t>
            </a:r>
            <a:endParaRPr lang="ms-MY" sz="6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83242"/>
            <a:ext cx="9144000" cy="2554545"/>
          </a:xfrm>
          <a:prstGeom prst="rect">
            <a:avLst/>
          </a:prstGeom>
          <a:solidFill>
            <a:srgbClr val="00B0F0">
              <a:alpha val="35000"/>
            </a:srgbClr>
          </a:solidFill>
          <a:ln w="57150">
            <a:noFill/>
          </a:ln>
        </p:spPr>
        <p:txBody>
          <a:bodyPr wrap="square">
            <a:spAutoFit/>
          </a:bodyPr>
          <a:lstStyle/>
          <a:p>
            <a:pPr algn="ctr">
              <a:defRPr/>
            </a:pP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kerahmatan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Muhammad </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993961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188640"/>
            <a:ext cx="6000792"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6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190500" y="3573016"/>
            <a:ext cx="8763000" cy="2554545"/>
          </a:xfrm>
          <a:prstGeom prst="rect">
            <a:avLst/>
          </a:prstGeom>
          <a:solidFill>
            <a:srgbClr val="00B0F0">
              <a:alpha val="39000"/>
            </a:srgbClr>
          </a:solidFill>
          <a:ln w="57150">
            <a:noFill/>
          </a:ln>
        </p:spPr>
        <p:txBody>
          <a:bodyPr wrap="square">
            <a:spAutoFit/>
          </a:bodyPr>
          <a:lstStyle/>
          <a:p>
            <a:pPr algn="ctr">
              <a:defRPr/>
            </a:pPr>
            <a:r>
              <a:rPr lang="en-US" sz="40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40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40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40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40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SWT, </a:t>
            </a:r>
            <a:r>
              <a:rPr lang="en-US" sz="40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maka</a:t>
            </a:r>
            <a:r>
              <a:rPr lang="en-US" sz="40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40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40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40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40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28596" y="1556792"/>
            <a:ext cx="9144000" cy="1446550"/>
          </a:xfrm>
          <a:prstGeom prst="rect">
            <a:avLst/>
          </a:prstGeom>
          <a:solidFill>
            <a:schemeClr val="accent6">
              <a:lumMod val="75000"/>
              <a:alpha val="24000"/>
            </a:schemeClr>
          </a:solidFill>
        </p:spPr>
        <p:txBody>
          <a:bodyPr wrap="square">
            <a:spAutoFit/>
          </a:bodyPr>
          <a:lstStyle/>
          <a:p>
            <a:pPr algn="ctr" rtl="1"/>
            <a:r>
              <a:rPr lang="ar-EG" sz="8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ar-EG" sz="8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993961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986678" y="326325"/>
            <a:ext cx="5472608" cy="1944215"/>
          </a:xfrm>
          <a:prstGeom prst="round2DiagRect">
            <a:avLst>
              <a:gd name="adj1" fmla="val 14211"/>
              <a:gd name="adj2" fmla="val 0"/>
            </a:avLst>
          </a:prstGeom>
          <a:gradFill flip="none" rotWithShape="1">
            <a:gsLst>
              <a:gs pos="10000">
                <a:srgbClr val="33CC33">
                  <a:shade val="30000"/>
                  <a:satMod val="115000"/>
                  <a:alpha val="27000"/>
                </a:srgbClr>
              </a:gs>
              <a:gs pos="100000">
                <a:srgbClr val="33CC33">
                  <a:shade val="67500"/>
                  <a:satMod val="115000"/>
                  <a:alpha val="50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Memperbanyakkan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ucapan</a:t>
            </a:r>
            <a:r>
              <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selawat</a:t>
            </a:r>
            <a:r>
              <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salam</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kepada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junjungan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besar</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a:t>
            </a:r>
            <a:endPar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9" name="Notched Right Arrow 8"/>
          <p:cNvSpPr/>
          <p:nvPr/>
        </p:nvSpPr>
        <p:spPr>
          <a:xfrm>
            <a:off x="611560" y="542348"/>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00948932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058941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739718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962250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818391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909807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6696" y="116632"/>
            <a:ext cx="7715304"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mn-cs"/>
              </a:rPr>
              <a:t>Syahadah</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mn-cs"/>
            </a:endParaRPr>
          </a:p>
        </p:txBody>
      </p:sp>
      <p:sp>
        <p:nvSpPr>
          <p:cNvPr id="4" name="Rectangle 3"/>
          <p:cNvSpPr/>
          <p:nvPr/>
        </p:nvSpPr>
        <p:spPr>
          <a:xfrm>
            <a:off x="0" y="1483043"/>
            <a:ext cx="9144000" cy="1754326"/>
          </a:xfrm>
          <a:prstGeom prst="rect">
            <a:avLst/>
          </a:prstGeom>
          <a:solidFill>
            <a:schemeClr val="accent6">
              <a:lumMod val="50000"/>
              <a:alpha val="38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وَأَشْــهَـدُ أَنْ لآ إِلَــهَ إِلَّا الله، وَحْدَهُ لاَ شَرِيْكَ لَه، وَأَشْــهَــدُ أَنَّ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مُحَــمَّدًا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47652" y="3717032"/>
            <a:ext cx="9144000" cy="3046988"/>
          </a:xfrm>
          <a:prstGeom prst="rect">
            <a:avLst/>
          </a:prstGeom>
          <a:solidFill>
            <a:srgbClr val="00B0F0">
              <a:alpha val="51000"/>
            </a:srgbClr>
          </a:solidFill>
          <a:ln w="12700">
            <a:noFill/>
          </a:ln>
        </p:spPr>
        <p:txBody>
          <a:bodyPr wrap="square">
            <a:spAutoFit/>
          </a:bodyPr>
          <a:lstStyle/>
          <a:p>
            <a:pPr algn="just" fontAlgn="auto">
              <a:spcBef>
                <a:spcPts val="0"/>
              </a:spcBef>
              <a:spcAft>
                <a:spcPts val="0"/>
              </a:spcAft>
              <a:defRPr/>
            </a:pP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Muhammad </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(SAW) </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32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32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993961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400" y="1015663"/>
            <a:ext cx="8866909" cy="526297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8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p>
          <a:p>
            <a:pPr algn="just"/>
            <a:endParaRPr lang="ms-MY" sz="2800" b="1" dirty="0">
              <a:solidFill>
                <a:schemeClr val="bg1">
                  <a:lumMod val="50000"/>
                </a:schemeClr>
              </a:solidFill>
            </a:endParaRPr>
          </a:p>
          <a:p>
            <a:pPr algn="just"/>
            <a:r>
              <a:rPr lang="ms-MY" sz="2800" b="1" dirty="0">
                <a:solidFill>
                  <a:schemeClr val="bg1">
                    <a:lumMod val="50000"/>
                  </a:schemeClr>
                </a:solidFill>
              </a:rPr>
              <a:t>Ya Allah, bantu dan kasihilah kami </a:t>
            </a:r>
            <a:r>
              <a:rPr lang="ms-MY" sz="2800" b="1" dirty="0" smtClean="0">
                <a:solidFill>
                  <a:schemeClr val="bg1">
                    <a:lumMod val="50000"/>
                  </a:schemeClr>
                </a:solidFill>
              </a:rPr>
              <a:t>dan </a:t>
            </a:r>
            <a:r>
              <a:rPr lang="ms-MY" sz="2800" b="1" dirty="0">
                <a:solidFill>
                  <a:schemeClr val="bg1">
                    <a:lumMod val="50000"/>
                  </a:schemeClr>
                </a:solidFill>
              </a:rPr>
              <a:t>seluruh ummat Islam dari </a:t>
            </a:r>
            <a:r>
              <a:rPr lang="ms-MY" sz="2800" b="1" dirty="0" smtClean="0">
                <a:solidFill>
                  <a:schemeClr val="bg1">
                    <a:lumMod val="50000"/>
                  </a:schemeClr>
                </a:solidFill>
              </a:rPr>
              <a:t>kesusahan, wabak </a:t>
            </a:r>
            <a:r>
              <a:rPr lang="ms-MY" sz="2800" b="1" dirty="0">
                <a:solidFill>
                  <a:schemeClr val="bg1">
                    <a:lumMod val="50000"/>
                  </a:schemeClr>
                </a:solidFill>
              </a:rPr>
              <a:t>dan bala bencana. Lenyapkanlah </a:t>
            </a:r>
            <a:r>
              <a:rPr lang="ms-MY" sz="2800" b="1" dirty="0" smtClean="0">
                <a:solidFill>
                  <a:schemeClr val="bg1">
                    <a:lumMod val="50000"/>
                  </a:schemeClr>
                </a:solidFill>
              </a:rPr>
              <a:t>wabak </a:t>
            </a:r>
            <a:r>
              <a:rPr lang="ms-MY" sz="28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807828047"/>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3099399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3845447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937075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76200"/>
            <a:ext cx="7500990" cy="10772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Selawat</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Ke</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Atas</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 </a:t>
            </a:r>
          </a:p>
          <a:p>
            <a:pPr algn="ctr" fontAlgn="auto">
              <a:spcBef>
                <a:spcPts val="0"/>
              </a:spcBef>
              <a:spcAft>
                <a:spcPts val="0"/>
              </a:spcAft>
              <a:defRPr/>
            </a:pP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Nabi</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 Muhammad S.A.W</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0" y="1867787"/>
            <a:ext cx="9144000" cy="1569660"/>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وَأَصْحَابِهِ وَمَنْ تَبِعَهُمْ بِإِحْسَانٍ إِلَى يَوْمِ الدّيْن.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53805"/>
            <a:ext cx="9144000" cy="2246769"/>
          </a:xfrm>
          <a:prstGeom prst="rect">
            <a:avLst/>
          </a:prstGeom>
          <a:solidFill>
            <a:srgbClr val="00B0F0">
              <a:alpha val="35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Muhammad </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ar-SA"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 yang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secara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Hari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993961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116632"/>
            <a:ext cx="6000792"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mn-cs"/>
              </a:rPr>
              <a:t>Pesanan</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mn-cs"/>
              </a:rPr>
              <a:t>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mn-cs"/>
              </a:rPr>
              <a:t>Takwa</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cs typeface="+mn-cs"/>
            </a:endParaRPr>
          </a:p>
        </p:txBody>
      </p:sp>
      <p:sp>
        <p:nvSpPr>
          <p:cNvPr id="4" name="TextBox 3"/>
          <p:cNvSpPr txBox="1"/>
          <p:nvPr/>
        </p:nvSpPr>
        <p:spPr>
          <a:xfrm>
            <a:off x="183986" y="3861048"/>
            <a:ext cx="8763000" cy="2308324"/>
          </a:xfrm>
          <a:prstGeom prst="rect">
            <a:avLst/>
          </a:prstGeom>
          <a:solidFill>
            <a:srgbClr val="00B0F0">
              <a:alpha val="39000"/>
            </a:srgbClr>
          </a:solidFill>
          <a:ln w="57150">
            <a:noFill/>
          </a:ln>
        </p:spPr>
        <p:txBody>
          <a:bodyPr wrap="square">
            <a:spAutoFit/>
          </a:bodyPr>
          <a:lstStyle/>
          <a:p>
            <a:pPr algn="ctr">
              <a:defRPr/>
            </a:pPr>
            <a:r>
              <a:rPr lang="en-US" sz="3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3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3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3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3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3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a:t>
            </a:r>
            <a:r>
              <a:rPr lang="en-US" sz="3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 </a:t>
            </a:r>
            <a:r>
              <a:rPr lang="en-US" sz="3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3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3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a:t>
            </a:r>
            <a:r>
              <a:rPr lang="en-US" sz="3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 </a:t>
            </a:r>
          </a:p>
        </p:txBody>
      </p:sp>
      <p:sp>
        <p:nvSpPr>
          <p:cNvPr id="5" name="Rectangle 4"/>
          <p:cNvSpPr/>
          <p:nvPr/>
        </p:nvSpPr>
        <p:spPr>
          <a:xfrm>
            <a:off x="8364" y="1196752"/>
            <a:ext cx="9144000" cy="2554545"/>
          </a:xfrm>
          <a:prstGeom prst="rect">
            <a:avLst/>
          </a:prstGeom>
          <a:solidFill>
            <a:schemeClr val="accent6">
              <a:lumMod val="75000"/>
              <a:alpha val="24000"/>
            </a:schemeClr>
          </a:solidFill>
        </p:spPr>
        <p:txBody>
          <a:bodyPr wrap="square">
            <a:spAutoFit/>
          </a:bodyPr>
          <a:lstStyle/>
          <a:p>
            <a:pPr algn="ctr" rtl="1"/>
            <a:r>
              <a:rPr lang="ar-EG" sz="8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اُوْصِيْكُمْ </a:t>
            </a:r>
            <a:r>
              <a:rPr lang="ar-EG" sz="8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وَاَيَّايَ بِتَقْوَى اللهِ وَطَاعَتِهِ لَعَلَّكُمْ تُفْلِحُوْنَ</a:t>
            </a:r>
            <a:endParaRPr lang="ar-EG" sz="8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993961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a:r>
            <a:br>
              <a:rPr lang="en-AU" dirty="0" smtClean="0"/>
            </a:br>
            <a:endParaRPr lang="en-AU" dirty="0"/>
          </a:p>
        </p:txBody>
      </p:sp>
      <p:sp>
        <p:nvSpPr>
          <p:cNvPr id="9" name="Rectangle 8"/>
          <p:cNvSpPr/>
          <p:nvPr/>
        </p:nvSpPr>
        <p:spPr>
          <a:xfrm>
            <a:off x="141858" y="2060848"/>
            <a:ext cx="8836248" cy="4524315"/>
          </a:xfrm>
          <a:prstGeom prst="rect">
            <a:avLst/>
          </a:prstGeom>
          <a:solidFill>
            <a:schemeClr val="bg1">
              <a:alpha val="69000"/>
            </a:schemeClr>
          </a:solidFill>
        </p:spPr>
        <p:txBody>
          <a:bodyPr wrap="square">
            <a:spAutoFit/>
          </a:bodyPr>
          <a:lstStyle/>
          <a:p>
            <a:pPr algn="ctr" fontAlgn="auto">
              <a:spcBef>
                <a:spcPts val="0"/>
              </a:spcBef>
              <a:spcAft>
                <a:spcPts val="0"/>
              </a:spcAft>
              <a:defRPr/>
            </a:pPr>
            <a:r>
              <a:rPr lang="en-US" sz="7200" b="1" dirty="0" err="1">
                <a:ln w="12700">
                  <a:solidFill>
                    <a:srgbClr val="00B0F0"/>
                  </a:solidFill>
                  <a:prstDash val="solid"/>
                </a:ln>
                <a:solidFill>
                  <a:srgbClr val="C00000"/>
                </a:solidFill>
                <a:effectLst>
                  <a:outerShdw blurRad="41275" dist="20320" dir="1800000" algn="tl" rotWithShape="0">
                    <a:srgbClr val="000000">
                      <a:alpha val="40000"/>
                    </a:srgbClr>
                  </a:outerShdw>
                </a:effectLst>
                <a:latin typeface="Broadway" pitchFamily="82" charset="0"/>
              </a:rPr>
              <a:t>Risalah</a:t>
            </a:r>
            <a:r>
              <a:rPr lang="en-US" sz="7200" b="1" dirty="0">
                <a:ln w="12700">
                  <a:solidFill>
                    <a:srgbClr val="00B0F0"/>
                  </a:solidFill>
                  <a:prstDash val="solid"/>
                </a:ln>
                <a:solidFill>
                  <a:srgbClr val="C00000"/>
                </a:solidFill>
                <a:effectLst>
                  <a:outerShdw blurRad="41275" dist="20320" dir="1800000" algn="tl" rotWithShape="0">
                    <a:srgbClr val="000000">
                      <a:alpha val="40000"/>
                    </a:srgbClr>
                  </a:outerShdw>
                </a:effectLst>
                <a:latin typeface="Broadway" pitchFamily="82" charset="0"/>
              </a:rPr>
              <a:t> </a:t>
            </a:r>
            <a:r>
              <a:rPr lang="en-US" sz="7200" b="1" dirty="0" err="1">
                <a:ln w="12700">
                  <a:solidFill>
                    <a:srgbClr val="00B0F0"/>
                  </a:solidFill>
                  <a:prstDash val="solid"/>
                </a:ln>
                <a:solidFill>
                  <a:srgbClr val="C00000"/>
                </a:solidFill>
                <a:effectLst>
                  <a:outerShdw blurRad="41275" dist="20320" dir="1800000" algn="tl" rotWithShape="0">
                    <a:srgbClr val="000000">
                      <a:alpha val="40000"/>
                    </a:srgbClr>
                  </a:outerShdw>
                </a:effectLst>
                <a:latin typeface="Broadway" pitchFamily="82" charset="0"/>
              </a:rPr>
              <a:t>Rabbaniyyah</a:t>
            </a:r>
            <a:r>
              <a:rPr lang="en-US" sz="7200" b="1" dirty="0">
                <a:ln w="12700">
                  <a:solidFill>
                    <a:srgbClr val="00B0F0"/>
                  </a:solidFill>
                  <a:prstDash val="solid"/>
                </a:ln>
                <a:solidFill>
                  <a:srgbClr val="C00000"/>
                </a:solidFill>
                <a:effectLst>
                  <a:outerShdw blurRad="41275" dist="20320" dir="1800000" algn="tl" rotWithShape="0">
                    <a:srgbClr val="000000">
                      <a:alpha val="40000"/>
                    </a:srgbClr>
                  </a:outerShdw>
                </a:effectLst>
                <a:latin typeface="Broadway" pitchFamily="82" charset="0"/>
              </a:rPr>
              <a:t> </a:t>
            </a:r>
            <a:r>
              <a:rPr lang="en-US" sz="7200" b="1" dirty="0" err="1">
                <a:ln w="12700">
                  <a:solidFill>
                    <a:srgbClr val="00B0F0"/>
                  </a:solidFill>
                  <a:prstDash val="solid"/>
                </a:ln>
                <a:solidFill>
                  <a:srgbClr val="C00000"/>
                </a:solidFill>
                <a:effectLst>
                  <a:outerShdw blurRad="41275" dist="20320" dir="1800000" algn="tl" rotWithShape="0">
                    <a:srgbClr val="000000">
                      <a:alpha val="40000"/>
                    </a:srgbClr>
                  </a:outerShdw>
                </a:effectLst>
                <a:latin typeface="Broadway" pitchFamily="82" charset="0"/>
              </a:rPr>
              <a:t>Untuk</a:t>
            </a:r>
            <a:r>
              <a:rPr lang="en-US" sz="7200" b="1" dirty="0">
                <a:ln w="12700">
                  <a:solidFill>
                    <a:srgbClr val="00B0F0"/>
                  </a:solidFill>
                  <a:prstDash val="solid"/>
                </a:ln>
                <a:solidFill>
                  <a:srgbClr val="C00000"/>
                </a:solidFill>
                <a:effectLst>
                  <a:outerShdw blurRad="41275" dist="20320" dir="1800000" algn="tl" rotWithShape="0">
                    <a:srgbClr val="000000">
                      <a:alpha val="40000"/>
                    </a:srgbClr>
                  </a:outerShdw>
                </a:effectLst>
                <a:latin typeface="Broadway" pitchFamily="82" charset="0"/>
              </a:rPr>
              <a:t> </a:t>
            </a:r>
            <a:r>
              <a:rPr lang="en-US" sz="7200" b="1" dirty="0" err="1">
                <a:ln w="12700">
                  <a:solidFill>
                    <a:srgbClr val="00B0F0"/>
                  </a:solidFill>
                  <a:prstDash val="solid"/>
                </a:ln>
                <a:solidFill>
                  <a:srgbClr val="C00000"/>
                </a:solidFill>
                <a:effectLst>
                  <a:outerShdw blurRad="41275" dist="20320" dir="1800000" algn="tl" rotWithShape="0">
                    <a:srgbClr val="000000">
                      <a:alpha val="40000"/>
                    </a:srgbClr>
                  </a:outerShdw>
                </a:effectLst>
                <a:latin typeface="Broadway" pitchFamily="82" charset="0"/>
              </a:rPr>
              <a:t>Umat</a:t>
            </a:r>
            <a:r>
              <a:rPr lang="en-US" sz="7200" b="1" dirty="0">
                <a:ln w="12700">
                  <a:solidFill>
                    <a:srgbClr val="00B0F0"/>
                  </a:solidFill>
                  <a:prstDash val="solid"/>
                </a:ln>
                <a:solidFill>
                  <a:srgbClr val="C00000"/>
                </a:solidFill>
                <a:effectLst>
                  <a:outerShdw blurRad="41275" dist="20320" dir="1800000" algn="tl" rotWithShape="0">
                    <a:srgbClr val="000000">
                      <a:alpha val="40000"/>
                    </a:srgbClr>
                  </a:outerShdw>
                </a:effectLst>
                <a:latin typeface="Broadway" pitchFamily="82" charset="0"/>
              </a:rPr>
              <a:t> </a:t>
            </a:r>
            <a:r>
              <a:rPr lang="en-US" sz="7200" b="1" dirty="0" err="1">
                <a:ln w="12700">
                  <a:solidFill>
                    <a:srgbClr val="00B0F0"/>
                  </a:solidFill>
                  <a:prstDash val="solid"/>
                </a:ln>
                <a:solidFill>
                  <a:srgbClr val="C00000"/>
                </a:solidFill>
                <a:effectLst>
                  <a:outerShdw blurRad="41275" dist="20320" dir="1800000" algn="tl" rotWithShape="0">
                    <a:srgbClr val="000000">
                      <a:alpha val="40000"/>
                    </a:srgbClr>
                  </a:outerShdw>
                </a:effectLst>
                <a:latin typeface="Broadway" pitchFamily="82" charset="0"/>
              </a:rPr>
              <a:t>Sejagat</a:t>
            </a:r>
            <a:endParaRPr lang="en-US" sz="7200" b="1" dirty="0">
              <a:ln w="12700">
                <a:solidFill>
                  <a:srgbClr val="00B0F0"/>
                </a:solidFill>
                <a:prstDash val="solid"/>
              </a:ln>
              <a:solidFill>
                <a:schemeClr val="accent2">
                  <a:lumMod val="75000"/>
                </a:schemeClr>
              </a:solidFill>
              <a:effectLst>
                <a:outerShdw blurRad="41275" dist="20320" dir="1800000" algn="tl" rotWithShape="0">
                  <a:srgbClr val="000000">
                    <a:alpha val="40000"/>
                  </a:srgbClr>
                </a:outerShdw>
              </a:effectLst>
              <a:latin typeface="Bodoni MT Black" pitchFamily="18"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858" y="276249"/>
            <a:ext cx="1397479" cy="166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475656" y="375006"/>
            <a:ext cx="7308324" cy="646331"/>
          </a:xfrm>
          <a:prstGeom prst="rect">
            <a:avLst/>
          </a:prstGeom>
          <a:noFill/>
        </p:spPr>
        <p:txBody>
          <a:bodyPr wrap="square" lIns="91440" tIns="45720" rIns="91440" bIns="45720">
            <a:spAutoFit/>
          </a:bodyPr>
          <a:lstStyle/>
          <a:p>
            <a:pPr algn="ctr"/>
            <a:r>
              <a:rPr lang="en-US" sz="3600" b="1" u="sng" cap="all" spc="0" dirty="0" err="1">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Jabatan</a:t>
            </a:r>
            <a:r>
              <a:rPr lang="en-US" sz="3600" b="1" u="sng" cap="all" spc="0" dirty="0">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 </a:t>
            </a:r>
            <a:r>
              <a:rPr lang="en-US" sz="3600" b="1" u="sng" cap="all" spc="0" dirty="0" err="1">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hal</a:t>
            </a:r>
            <a:r>
              <a:rPr lang="en-US" sz="3600" b="1" u="sng" cap="all" spc="0" dirty="0">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 </a:t>
            </a:r>
            <a:r>
              <a:rPr lang="en-US" sz="3600" b="1" u="sng" cap="all" spc="0" dirty="0" err="1">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ehwal</a:t>
            </a:r>
            <a:r>
              <a:rPr lang="en-US" sz="3600" b="1" u="sng" cap="all" spc="0" dirty="0">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 </a:t>
            </a:r>
            <a:r>
              <a:rPr lang="en-US" sz="3600" b="1" u="sng" cap="all" spc="0" dirty="0" smtClean="0">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agama </a:t>
            </a:r>
            <a:r>
              <a:rPr lang="en-US" sz="3600" b="1" u="sng" cap="all" spc="0" dirty="0" err="1">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terengganu</a:t>
            </a:r>
            <a:endParaRPr lang="en-US" sz="3600" b="1" u="sng" cap="all" spc="0" dirty="0">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endParaRPr>
          </a:p>
        </p:txBody>
      </p:sp>
      <p:sp>
        <p:nvSpPr>
          <p:cNvPr id="7" name="Rectangle 6"/>
          <p:cNvSpPr/>
          <p:nvPr/>
        </p:nvSpPr>
        <p:spPr>
          <a:xfrm>
            <a:off x="2195736" y="1002544"/>
            <a:ext cx="5638800" cy="923330"/>
          </a:xfrm>
          <a:prstGeom prst="rect">
            <a:avLst/>
          </a:prstGeom>
          <a:noFill/>
        </p:spPr>
        <p:txBody>
          <a:bodyPr wrap="square" lIns="91440" tIns="45720" rIns="91440" bIns="45720">
            <a:spAutoFit/>
          </a:bodyPr>
          <a:lstStyle/>
          <a:p>
            <a:pPr algn="ct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Tajuk</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Khutbah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Hari</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Ini</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a:t>
            </a:r>
            <a:endParaRPr lang="en-US" sz="5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endParaRPr>
          </a:p>
        </p:txBody>
      </p:sp>
    </p:spTree>
    <p:extLst>
      <p:ext uri="{BB962C8B-B14F-4D97-AF65-F5344CB8AC3E}">
        <p14:creationId xmlns:p14="http://schemas.microsoft.com/office/powerpoint/2010/main" val="143977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4358" y="2693842"/>
            <a:ext cx="8371656" cy="1368152"/>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en-US" sz="3600" b="1" dirty="0" err="1" smtClean="0">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Rasul</a:t>
            </a:r>
            <a:r>
              <a:rPr lang="en-US" sz="3600" b="1" dirty="0" smtClean="0">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3600" b="1" dirty="0" err="1">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utusan</a:t>
            </a:r>
            <a:r>
              <a:rPr lang="en-US" sz="3600" b="1" dirty="0">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3600" b="1" dirty="0" err="1">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terakhir</a:t>
            </a:r>
            <a:r>
              <a:rPr lang="en-US" sz="3600" b="1" dirty="0">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3600" b="1" dirty="0" err="1">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diutus</a:t>
            </a:r>
            <a:r>
              <a:rPr lang="en-US" sz="3600" b="1" dirty="0">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3600" b="1" dirty="0" err="1">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kepada</a:t>
            </a:r>
            <a:r>
              <a:rPr lang="en-US" sz="3600" b="1" dirty="0">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3600" b="1" dirty="0" err="1">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seluruh</a:t>
            </a:r>
            <a:r>
              <a:rPr lang="en-US" sz="3600" b="1" dirty="0">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3600" b="1" dirty="0" err="1">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manusia</a:t>
            </a:r>
            <a:endParaRPr lang="en-MY" sz="3600" b="1" dirty="0">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9" name="4-Point Star 8"/>
          <p:cNvSpPr/>
          <p:nvPr/>
        </p:nvSpPr>
        <p:spPr>
          <a:xfrm rot="586678">
            <a:off x="628328" y="1896300"/>
            <a:ext cx="720080" cy="741784"/>
          </a:xfrm>
          <a:prstGeom prst="star4">
            <a:avLst>
              <a:gd name="adj" fmla="val 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MY"/>
          </a:p>
        </p:txBody>
      </p:sp>
      <p:sp>
        <p:nvSpPr>
          <p:cNvPr id="5" name="Curved Left Arrow 4"/>
          <p:cNvSpPr/>
          <p:nvPr/>
        </p:nvSpPr>
        <p:spPr>
          <a:xfrm rot="19955460">
            <a:off x="7559752" y="503970"/>
            <a:ext cx="970870" cy="2212074"/>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Flowchart: Punched Tape 1"/>
          <p:cNvSpPr/>
          <p:nvPr/>
        </p:nvSpPr>
        <p:spPr>
          <a:xfrm>
            <a:off x="298386" y="260648"/>
            <a:ext cx="6953759" cy="1224136"/>
          </a:xfrm>
          <a:prstGeom prst="flowChartPunchedTape">
            <a:avLst/>
          </a:prstGeom>
          <a:solidFill>
            <a:srgbClr val="C00000">
              <a:alpha val="64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Nabi</a:t>
            </a: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Muhammad SAW</a:t>
            </a:r>
            <a:endPar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Rectangle 6"/>
          <p:cNvSpPr/>
          <p:nvPr/>
        </p:nvSpPr>
        <p:spPr>
          <a:xfrm>
            <a:off x="534358" y="4869160"/>
            <a:ext cx="8371656" cy="1728192"/>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en-US" sz="3600" b="1" dirty="0" err="1" smtClean="0">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Risalah</a:t>
            </a:r>
            <a:r>
              <a:rPr lang="en-US" sz="3600" b="1" dirty="0" smtClean="0">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3600" b="1" dirty="0">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yang </a:t>
            </a:r>
            <a:r>
              <a:rPr lang="en-US" sz="3600" b="1" dirty="0" err="1">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dibawa</a:t>
            </a:r>
            <a:r>
              <a:rPr lang="en-US" sz="3600" b="1" dirty="0">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3600" b="1" dirty="0" err="1">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bersesuaian</a:t>
            </a:r>
            <a:r>
              <a:rPr lang="en-US" sz="3600" b="1" dirty="0">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3600" b="1" dirty="0" err="1">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untuk</a:t>
            </a:r>
            <a:r>
              <a:rPr lang="en-US" sz="3600" b="1" dirty="0">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3600" b="1" dirty="0" err="1" smtClean="0">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semua</a:t>
            </a:r>
            <a:r>
              <a:rPr lang="en-US" sz="3600" b="1" dirty="0" smtClean="0">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3600" b="1" dirty="0" err="1" smtClean="0">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kehidupan</a:t>
            </a:r>
            <a:r>
              <a:rPr lang="en-US" sz="3600" b="1" dirty="0" smtClean="0">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3600" b="1" dirty="0" err="1">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manusia</a:t>
            </a:r>
            <a:endParaRPr lang="en-MY" sz="3600" b="1" dirty="0">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6" name="Down Arrow 5"/>
          <p:cNvSpPr/>
          <p:nvPr/>
        </p:nvSpPr>
        <p:spPr>
          <a:xfrm>
            <a:off x="4572000" y="4149080"/>
            <a:ext cx="504056" cy="64807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2535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804" y="3356992"/>
            <a:ext cx="8991600" cy="3046988"/>
          </a:xfrm>
          <a:prstGeom prst="rect">
            <a:avLst/>
          </a:prstGeom>
          <a:solidFill>
            <a:srgbClr val="00B0F0">
              <a:alpha val="43000"/>
            </a:srgbClr>
          </a:solidFill>
        </p:spPr>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Sabda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Baginda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SAW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bermaksud</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Wahai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manusia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Sesungguhnya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adalah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satu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bapa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adalah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satu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(Adam).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Ketahuilah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kelebihan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orang Arab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atas</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orang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bukan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Arab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ajam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atau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orang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bukan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Arab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atas</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Arab,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atau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berkulit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atas</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berkulit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hitam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atau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berkulit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hitam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atas</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berkulit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melainkan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ketakwaan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p>
        </p:txBody>
      </p:sp>
      <p:sp>
        <p:nvSpPr>
          <p:cNvPr id="2" name="Plaque 1"/>
          <p:cNvSpPr/>
          <p:nvPr/>
        </p:nvSpPr>
        <p:spPr>
          <a:xfrm>
            <a:off x="395536" y="116632"/>
            <a:ext cx="8496944" cy="1080120"/>
          </a:xfrm>
          <a:prstGeom prst="plaque">
            <a:avLst/>
          </a:prstGeom>
          <a:solidFill>
            <a:schemeClr val="accent4">
              <a:alpha val="48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ms-MY"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t>
            </a:r>
            <a:r>
              <a:rPr lang="ms-MY"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iri-ciri </a:t>
            </a:r>
            <a:r>
              <a:rPr lang="ms-MY"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risalah rabbaniyyah yang </a:t>
            </a:r>
            <a:endParaRPr lang="ms-MY"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ms-MY"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dibawa </a:t>
            </a:r>
            <a:r>
              <a:rPr lang="ms-MY"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oleh </a:t>
            </a:r>
            <a:r>
              <a:rPr lang="ms-MY"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Baginda SAW :</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428680" y="1484784"/>
            <a:ext cx="6768752" cy="1008112"/>
          </a:xfrm>
          <a:prstGeom prst="rect">
            <a:avLst/>
          </a:prstGeom>
          <a:gradFill>
            <a:gsLst>
              <a:gs pos="0">
                <a:schemeClr val="accent5">
                  <a:tint val="50000"/>
                  <a:satMod val="300000"/>
                  <a:alpha val="53000"/>
                </a:schemeClr>
              </a:gs>
              <a:gs pos="99000">
                <a:schemeClr val="accent5">
                  <a:tint val="37000"/>
                  <a:satMod val="300000"/>
                </a:schemeClr>
              </a:gs>
              <a:gs pos="100000">
                <a:schemeClr val="accent5">
                  <a:tint val="15000"/>
                  <a:satMod val="350000"/>
                </a:schemeClr>
              </a:gs>
            </a:gsLst>
          </a:gradFill>
          <a:ln/>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defTabSz="1422400">
              <a:lnSpc>
                <a:spcPct val="90000"/>
              </a:lnSpc>
              <a:spcBef>
                <a:spcPct val="0"/>
              </a:spcBef>
              <a:spcAft>
                <a:spcPct val="35000"/>
              </a:spcAft>
            </a:pPr>
            <a:r>
              <a:rPr lang="en-US" sz="2400" b="1" dirty="0" err="1" smtClean="0">
                <a:effectLst>
                  <a:outerShdw blurRad="38100" dist="38100" dir="2700000" algn="tl">
                    <a:srgbClr val="000000">
                      <a:alpha val="43137"/>
                    </a:srgbClr>
                  </a:outerShdw>
                </a:effectLst>
                <a:latin typeface="Arial" pitchFamily="34" charset="0"/>
                <a:cs typeface="Arial" pitchFamily="34" charset="0"/>
              </a:rPr>
              <a:t>Pertama</a:t>
            </a:r>
            <a:r>
              <a:rPr lang="en-US" sz="2400" b="1" dirty="0" smtClean="0">
                <a:effectLst>
                  <a:outerShdw blurRad="38100" dist="38100" dir="2700000" algn="tl">
                    <a:srgbClr val="000000">
                      <a:alpha val="43137"/>
                    </a:srgbClr>
                  </a:outerShdw>
                </a:effectLst>
                <a:latin typeface="Arial" pitchFamily="34" charset="0"/>
                <a:cs typeface="Arial" pitchFamily="34" charset="0"/>
              </a:rPr>
              <a:t> : </a:t>
            </a:r>
            <a:r>
              <a:rPr lang="en-US" sz="24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Nabi</a:t>
            </a: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Muhammad SAW </a:t>
            </a:r>
            <a:r>
              <a:rPr lang="en-US" sz="2400" b="1" dirty="0" err="1">
                <a:solidFill>
                  <a:srgbClr val="C00000"/>
                </a:solidFill>
                <a:effectLst>
                  <a:outerShdw blurRad="38100" dist="38100" dir="2700000" algn="tl">
                    <a:srgbClr val="000000">
                      <a:alpha val="43137"/>
                    </a:srgbClr>
                  </a:outerShdw>
                </a:effectLst>
                <a:latin typeface="Arial" pitchFamily="34" charset="0"/>
                <a:cs typeface="Arial" pitchFamily="34" charset="0"/>
              </a:rPr>
              <a:t>membawa</a:t>
            </a:r>
            <a:r>
              <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risalah</a:t>
            </a: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kesamarataan</a:t>
            </a:r>
            <a:endParaRPr lang="en-MY" sz="2400" b="1" dirty="0">
              <a:ln w="6350" cmpd="sng">
                <a:solidFill>
                  <a:srgbClr val="EEECE1">
                    <a:lumMod val="10000"/>
                  </a:srgbClr>
                </a:solidFill>
                <a:prstDash val="solid"/>
              </a:ln>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Snip Diagonal Corner Rectangle 8"/>
          <p:cNvSpPr/>
          <p:nvPr/>
        </p:nvSpPr>
        <p:spPr>
          <a:xfrm>
            <a:off x="1547664" y="2636912"/>
            <a:ext cx="6624736" cy="648072"/>
          </a:xfrm>
          <a:prstGeom prst="snip2DiagRect">
            <a:avLst>
              <a:gd name="adj1" fmla="val 0"/>
              <a:gd name="adj2" fmla="val 50000"/>
            </a:avLst>
          </a:prstGeom>
          <a:solidFill>
            <a:srgbClr val="C00000">
              <a:alpha val="81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err="1" smtClean="0"/>
              <a:t>Sabda</a:t>
            </a:r>
            <a:r>
              <a:rPr lang="en-US" sz="2400" b="1" dirty="0" smtClean="0"/>
              <a:t> </a:t>
            </a:r>
            <a:r>
              <a:rPr lang="en-US" sz="2400" b="1" dirty="0" err="1" smtClean="0"/>
              <a:t>Nabi</a:t>
            </a:r>
            <a:r>
              <a:rPr lang="en-US" sz="2400" b="1" dirty="0" smtClean="0"/>
              <a:t> Muhammad SAW yang </a:t>
            </a:r>
            <a:r>
              <a:rPr lang="en-US" sz="2400" b="1" dirty="0" err="1" smtClean="0"/>
              <a:t>bermaksud</a:t>
            </a:r>
            <a:r>
              <a:rPr lang="en-US" sz="2400" b="1" dirty="0" smtClean="0"/>
              <a:t> :</a:t>
            </a:r>
            <a:endParaRPr lang="en-US" sz="2400" b="1" dirty="0"/>
          </a:p>
        </p:txBody>
      </p:sp>
      <p:sp>
        <p:nvSpPr>
          <p:cNvPr id="11" name="Rounded Rectangle 10"/>
          <p:cNvSpPr/>
          <p:nvPr/>
        </p:nvSpPr>
        <p:spPr>
          <a:xfrm>
            <a:off x="6372200" y="6403980"/>
            <a:ext cx="2659204" cy="337388"/>
          </a:xfrm>
          <a:prstGeom prst="roundRect">
            <a:avLst>
              <a:gd name="adj" fmla="val 50000"/>
            </a:avLst>
          </a:prstGeom>
          <a:solidFill>
            <a:schemeClr val="accent3">
              <a:lumMod val="5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 -</a:t>
            </a:r>
            <a:r>
              <a:rPr lang="en-US" b="1" dirty="0" err="1" smtClean="0">
                <a:solidFill>
                  <a:schemeClr val="tx1"/>
                </a:solidFill>
              </a:rPr>
              <a:t>Hadis</a:t>
            </a:r>
            <a:r>
              <a:rPr lang="en-US" b="1" dirty="0" smtClean="0">
                <a:solidFill>
                  <a:schemeClr val="tx1"/>
                </a:solidFill>
              </a:rPr>
              <a:t> </a:t>
            </a:r>
            <a:r>
              <a:rPr lang="en-US" b="1" dirty="0" err="1" smtClean="0">
                <a:solidFill>
                  <a:schemeClr val="tx1"/>
                </a:solidFill>
              </a:rPr>
              <a:t>riwayat</a:t>
            </a:r>
            <a:r>
              <a:rPr lang="en-US" b="1" dirty="0" smtClean="0">
                <a:solidFill>
                  <a:schemeClr val="tx1"/>
                </a:solidFill>
              </a:rPr>
              <a:t> Ahmad -</a:t>
            </a:r>
            <a:endParaRPr lang="en-US" b="1" dirty="0">
              <a:solidFill>
                <a:schemeClr val="tx1"/>
              </a:solidFill>
            </a:endParaRPr>
          </a:p>
        </p:txBody>
      </p:sp>
    </p:spTree>
    <p:extLst>
      <p:ext uri="{BB962C8B-B14F-4D97-AF65-F5344CB8AC3E}">
        <p14:creationId xmlns:p14="http://schemas.microsoft.com/office/powerpoint/2010/main" val="3980581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504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956</Words>
  <Application>Microsoft Office PowerPoint</Application>
  <PresentationFormat>On-screen Show (4:3)</PresentationFormat>
  <Paragraphs>116</Paragraphs>
  <Slides>33</Slides>
  <Notes>0</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33</vt:i4>
      </vt:variant>
    </vt:vector>
  </HeadingPairs>
  <TitlesOfParts>
    <vt:vector size="53" baseType="lpstr">
      <vt:lpstr>Agency FB</vt:lpstr>
      <vt:lpstr>Aharoni</vt:lpstr>
      <vt:lpstr>AR CENA</vt:lpstr>
      <vt:lpstr>Arial</vt:lpstr>
      <vt:lpstr>Arial Black</vt:lpstr>
      <vt:lpstr>Arial Rounded MT Bold</vt:lpstr>
      <vt:lpstr>Arial Unicode MS</vt:lpstr>
      <vt:lpstr>Berlin Sans FB Demi</vt:lpstr>
      <vt:lpstr>Bernard MT Condensed</vt:lpstr>
      <vt:lpstr>Bodoni MT Black</vt:lpstr>
      <vt:lpstr>Broadway</vt:lpstr>
      <vt:lpstr>Calibri</vt:lpstr>
      <vt:lpstr>Century Schoolbook</vt:lpstr>
      <vt:lpstr>Monotype Corsiva</vt:lpstr>
      <vt:lpstr>Times New Roman</vt:lpstr>
      <vt:lpstr>Traditional Arabic</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JHEAT</cp:lastModifiedBy>
  <cp:revision>51</cp:revision>
  <dcterms:created xsi:type="dcterms:W3CDTF">2017-02-01T14:18:31Z</dcterms:created>
  <dcterms:modified xsi:type="dcterms:W3CDTF">2021-10-27T07:02:49Z</dcterms:modified>
</cp:coreProperties>
</file>